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44"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EB7AB-DE00-45D9-8C57-5FB43CF26C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48EF582-584A-4060-9D14-05FC13A57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63B2A2-3101-4377-B722-DC888B38EDD1}"/>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5" name="页脚占位符 4">
            <a:extLst>
              <a:ext uri="{FF2B5EF4-FFF2-40B4-BE49-F238E27FC236}">
                <a16:creationId xmlns:a16="http://schemas.microsoft.com/office/drawing/2014/main" id="{7B989F25-D610-403B-AA0F-8CC2882C85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765EFD-98E5-46C2-8AA5-DC0AF32CDB66}"/>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3769889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DF39-3B7E-4B8A-968B-23C38F801C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225F24-A9FE-4E3F-83E2-C34B48F7185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56C5655-D212-4C55-9E35-13771E54B24E}"/>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5" name="页脚占位符 4">
            <a:extLst>
              <a:ext uri="{FF2B5EF4-FFF2-40B4-BE49-F238E27FC236}">
                <a16:creationId xmlns:a16="http://schemas.microsoft.com/office/drawing/2014/main" id="{35C701C9-363C-4D03-B3C7-94FF6CFE1E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0F6B04-216B-4883-A0E2-91C367DCEB64}"/>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4050622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9F82D4-4426-4796-AF3F-2A479878AC6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3CB09A-B955-406F-B3C1-CF5CACF125D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8B3800-28F7-467C-B08E-1A20BA756DDC}"/>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5" name="页脚占位符 4">
            <a:extLst>
              <a:ext uri="{FF2B5EF4-FFF2-40B4-BE49-F238E27FC236}">
                <a16:creationId xmlns:a16="http://schemas.microsoft.com/office/drawing/2014/main" id="{6D7636FA-2957-415D-A0EC-A0A1999CC4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EA705A-6AEC-4FB5-880D-1C80CA6D34F1}"/>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576706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BC864-4939-46A2-ABF5-9695F2CE1C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37D687-C227-4913-97B4-C6591926053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B839B9E-32F8-4BD6-817D-FD11130B9EF8}"/>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5" name="页脚占位符 4">
            <a:extLst>
              <a:ext uri="{FF2B5EF4-FFF2-40B4-BE49-F238E27FC236}">
                <a16:creationId xmlns:a16="http://schemas.microsoft.com/office/drawing/2014/main" id="{2B366428-19A0-4DF4-9678-4093958741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04978C-64C5-4F5F-948A-C98B79E421BD}"/>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3024443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A7EDE-F91A-4AFB-92B1-163AB113D0C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49189CC-9DFD-4869-8C08-422FB75205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9E5862B-0BEF-40DA-9B8C-FD19F875C227}"/>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5" name="页脚占位符 4">
            <a:extLst>
              <a:ext uri="{FF2B5EF4-FFF2-40B4-BE49-F238E27FC236}">
                <a16:creationId xmlns:a16="http://schemas.microsoft.com/office/drawing/2014/main" id="{8E223E07-0279-4814-A24A-6F87C699BE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A12101-93DC-47A1-A184-14AFE2739749}"/>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351738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45FEE5-66D7-482E-ACC6-1366E0CA14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C82F76-8CB1-43ED-AAF4-74FBD810846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02F36B9-CACD-42CB-833F-C69A0178F4C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247471C-9820-4443-9048-D1E9A92646F7}"/>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6" name="页脚占位符 5">
            <a:extLst>
              <a:ext uri="{FF2B5EF4-FFF2-40B4-BE49-F238E27FC236}">
                <a16:creationId xmlns:a16="http://schemas.microsoft.com/office/drawing/2014/main" id="{FE01F927-4793-492C-83E0-7EF5BC8775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35F2F7-7C8A-4DE7-A1F2-27E758380E44}"/>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398889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3484D-7E7B-4E9F-8319-BE582C86F9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24F0AC-EC03-441F-9D92-86FB877734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34CD087-6188-4528-B1F2-B8657ED1067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3E7F559-9B9C-4B71-8817-FE4ED91970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6410F3C-B333-4ED2-ADD9-FEE2A832076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C4EADF4-0391-47AB-B3F3-B023E4AFBEB4}"/>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8" name="页脚占位符 7">
            <a:extLst>
              <a:ext uri="{FF2B5EF4-FFF2-40B4-BE49-F238E27FC236}">
                <a16:creationId xmlns:a16="http://schemas.microsoft.com/office/drawing/2014/main" id="{6B36CC36-4F9B-456B-8BF8-5A210FB516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1C1E52B-51D8-44AD-9767-F320C210C8F8}"/>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362813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DDE4E-C711-449E-970C-12A33D0701B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0E0210-8CB6-43A8-B246-7E1BFF8DB79A}"/>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4" name="页脚占位符 3">
            <a:extLst>
              <a:ext uri="{FF2B5EF4-FFF2-40B4-BE49-F238E27FC236}">
                <a16:creationId xmlns:a16="http://schemas.microsoft.com/office/drawing/2014/main" id="{C754741B-5B8D-4641-A9BC-580514C4059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7B29A97-740A-450C-AED2-BA0173533FC9}"/>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291765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90E295-E864-4A07-9DB6-42C3D979F5B7}"/>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3" name="页脚占位符 2">
            <a:extLst>
              <a:ext uri="{FF2B5EF4-FFF2-40B4-BE49-F238E27FC236}">
                <a16:creationId xmlns:a16="http://schemas.microsoft.com/office/drawing/2014/main" id="{CD275986-65A2-43BB-B178-B62D1ED14A4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AD2070A-BBB4-444C-8698-D8DA07AEAE4E}"/>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611928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464E7-BA88-49CB-B998-F88D9141A4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803F289-A88F-459C-B012-82BE3F36C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81CB5B8-BB28-4287-97B2-E263E3D9E1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1E8DB7E-BAD4-4085-AF56-C0AF9C0585AF}"/>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6" name="页脚占位符 5">
            <a:extLst>
              <a:ext uri="{FF2B5EF4-FFF2-40B4-BE49-F238E27FC236}">
                <a16:creationId xmlns:a16="http://schemas.microsoft.com/office/drawing/2014/main" id="{0164C59F-B8CA-4B47-A8E3-EF46F2B338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5E2C73-46B1-414C-BAA8-C04EF7A3CB3D}"/>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3980514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972FB-E6C6-43A2-8EFB-A8839EBCD18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030FC4-4906-45D9-91CE-A6577725FD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0198CD-B019-4A88-9E30-BAC68DFD9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FF4A3CD-4C4D-49C1-979D-6A3D63B93206}"/>
              </a:ext>
            </a:extLst>
          </p:cNvPr>
          <p:cNvSpPr>
            <a:spLocks noGrp="1"/>
          </p:cNvSpPr>
          <p:nvPr>
            <p:ph type="dt" sz="half" idx="10"/>
          </p:nvPr>
        </p:nvSpPr>
        <p:spPr/>
        <p:txBody>
          <a:bodyPr/>
          <a:lstStyle/>
          <a:p>
            <a:fld id="{03EDDB39-F142-4F27-AC3C-0F76676D25DB}" type="datetimeFigureOut">
              <a:rPr lang="zh-CN" altLang="en-US" smtClean="0"/>
              <a:t>2024/8/18</a:t>
            </a:fld>
            <a:endParaRPr lang="zh-CN" altLang="en-US"/>
          </a:p>
        </p:txBody>
      </p:sp>
      <p:sp>
        <p:nvSpPr>
          <p:cNvPr id="6" name="页脚占位符 5">
            <a:extLst>
              <a:ext uri="{FF2B5EF4-FFF2-40B4-BE49-F238E27FC236}">
                <a16:creationId xmlns:a16="http://schemas.microsoft.com/office/drawing/2014/main" id="{C60B940D-67A9-41EA-B405-D9A10CDF45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3634C6-F53E-4F6A-AEFD-20AFA50FF1CE}"/>
              </a:ext>
            </a:extLst>
          </p:cNvPr>
          <p:cNvSpPr>
            <a:spLocks noGrp="1"/>
          </p:cNvSpPr>
          <p:nvPr>
            <p:ph type="sldNum" sz="quarter" idx="12"/>
          </p:nvPr>
        </p:nvSpPr>
        <p:spPr/>
        <p:txBody>
          <a:body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187687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CE0B0E-9251-4F59-A61F-71DB021276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E497AF4-2014-40B0-AC8D-6B325DF6E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FF55854-A95C-495F-9659-B70CA6635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EDDB39-F142-4F27-AC3C-0F76676D25DB}" type="datetimeFigureOut">
              <a:rPr lang="zh-CN" altLang="en-US" smtClean="0"/>
              <a:t>2024/8/18</a:t>
            </a:fld>
            <a:endParaRPr lang="zh-CN" altLang="en-US"/>
          </a:p>
        </p:txBody>
      </p:sp>
      <p:sp>
        <p:nvSpPr>
          <p:cNvPr id="5" name="页脚占位符 4">
            <a:extLst>
              <a:ext uri="{FF2B5EF4-FFF2-40B4-BE49-F238E27FC236}">
                <a16:creationId xmlns:a16="http://schemas.microsoft.com/office/drawing/2014/main" id="{E4027A36-E09A-4B2C-B1C3-CB59D02943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E6E0A1B-87A4-4CA6-8E27-6BF4B0E10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799FB-D9FB-4666-8625-82E7AE3F7A07}" type="slidenum">
              <a:rPr lang="zh-CN" altLang="en-US" smtClean="0"/>
              <a:t>‹#›</a:t>
            </a:fld>
            <a:endParaRPr lang="zh-CN" altLang="en-US"/>
          </a:p>
        </p:txBody>
      </p:sp>
    </p:spTree>
    <p:extLst>
      <p:ext uri="{BB962C8B-B14F-4D97-AF65-F5344CB8AC3E}">
        <p14:creationId xmlns:p14="http://schemas.microsoft.com/office/powerpoint/2010/main" val="131057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9E2F83A-7DA8-462F-BE03-1539E2C5A1A8}"/>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矩形 3">
            <a:extLst>
              <a:ext uri="{FF2B5EF4-FFF2-40B4-BE49-F238E27FC236}">
                <a16:creationId xmlns:a16="http://schemas.microsoft.com/office/drawing/2014/main" id="{44CE9E35-1443-4559-B460-6C57B8DC96C4}"/>
              </a:ext>
            </a:extLst>
          </p:cNvPr>
          <p:cNvSpPr/>
          <p:nvPr/>
        </p:nvSpPr>
        <p:spPr>
          <a:xfrm>
            <a:off x="0" y="745066"/>
            <a:ext cx="12192000" cy="1219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如何在</a:t>
            </a:r>
            <a:r>
              <a:rPr lang="en-US" altLang="zh-CN" sz="3600" dirty="0">
                <a:solidFill>
                  <a:schemeClr val="tx1"/>
                </a:solidFill>
              </a:rPr>
              <a:t>CARLA-Simulator</a:t>
            </a:r>
            <a:r>
              <a:rPr lang="zh-CN" altLang="en-US" sz="3600" dirty="0">
                <a:solidFill>
                  <a:schemeClr val="tx1"/>
                </a:solidFill>
              </a:rPr>
              <a:t>中设置天气粒子系统</a:t>
            </a:r>
          </a:p>
        </p:txBody>
      </p:sp>
      <p:sp>
        <p:nvSpPr>
          <p:cNvPr id="5" name="矩形 4">
            <a:extLst>
              <a:ext uri="{FF2B5EF4-FFF2-40B4-BE49-F238E27FC236}">
                <a16:creationId xmlns:a16="http://schemas.microsoft.com/office/drawing/2014/main" id="{87186361-4C86-4E7C-BD7F-A19BB233A796}"/>
              </a:ext>
            </a:extLst>
          </p:cNvPr>
          <p:cNvSpPr/>
          <p:nvPr/>
        </p:nvSpPr>
        <p:spPr>
          <a:xfrm>
            <a:off x="10566400" y="6053667"/>
            <a:ext cx="1439333" cy="6858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汇报人：</a:t>
            </a:r>
            <a:endParaRPr lang="en-US" altLang="zh-CN" dirty="0">
              <a:solidFill>
                <a:schemeClr val="tx1"/>
              </a:solidFill>
            </a:endParaRPr>
          </a:p>
          <a:p>
            <a:pPr algn="ctr"/>
            <a:r>
              <a:rPr lang="zh-CN" altLang="en-US" dirty="0">
                <a:solidFill>
                  <a:schemeClr val="tx1"/>
                </a:solidFill>
              </a:rPr>
              <a:t>时间：</a:t>
            </a:r>
          </a:p>
        </p:txBody>
      </p:sp>
      <p:sp>
        <p:nvSpPr>
          <p:cNvPr id="6" name="矩形 5">
            <a:extLst>
              <a:ext uri="{FF2B5EF4-FFF2-40B4-BE49-F238E27FC236}">
                <a16:creationId xmlns:a16="http://schemas.microsoft.com/office/drawing/2014/main" id="{A4B0025E-04D1-4798-96E6-A0B1CDCE618B}"/>
              </a:ext>
            </a:extLst>
          </p:cNvPr>
          <p:cNvSpPr/>
          <p:nvPr/>
        </p:nvSpPr>
        <p:spPr>
          <a:xfrm>
            <a:off x="7924800" y="2539998"/>
            <a:ext cx="4080933" cy="80433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具体实现原理及步骤</a:t>
            </a:r>
          </a:p>
        </p:txBody>
      </p:sp>
    </p:spTree>
    <p:extLst>
      <p:ext uri="{BB962C8B-B14F-4D97-AF65-F5344CB8AC3E}">
        <p14:creationId xmlns:p14="http://schemas.microsoft.com/office/powerpoint/2010/main" val="199706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C184379-6B03-49F6-8E40-2074546E37EE}"/>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a:extLst>
              <a:ext uri="{FF2B5EF4-FFF2-40B4-BE49-F238E27FC236}">
                <a16:creationId xmlns:a16="http://schemas.microsoft.com/office/drawing/2014/main" id="{2B3A0343-47E9-4E64-B5ED-B90CA0DB6B1D}"/>
              </a:ext>
            </a:extLst>
          </p:cNvPr>
          <p:cNvSpPr/>
          <p:nvPr/>
        </p:nvSpPr>
        <p:spPr>
          <a:xfrm>
            <a:off x="287867" y="194733"/>
            <a:ext cx="1786466" cy="516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设置粒子发射器</a:t>
            </a:r>
          </a:p>
        </p:txBody>
      </p:sp>
      <p:pic>
        <p:nvPicPr>
          <p:cNvPr id="5" name="图片 4">
            <a:extLst>
              <a:ext uri="{FF2B5EF4-FFF2-40B4-BE49-F238E27FC236}">
                <a16:creationId xmlns:a16="http://schemas.microsoft.com/office/drawing/2014/main" id="{F1888E27-28F5-4BC9-89B3-131684BEC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67" y="1092199"/>
            <a:ext cx="9268669" cy="4996392"/>
          </a:xfrm>
          <a:prstGeom prst="rect">
            <a:avLst/>
          </a:prstGeom>
        </p:spPr>
      </p:pic>
      <p:cxnSp>
        <p:nvCxnSpPr>
          <p:cNvPr id="7" name="直接箭头连接符 6">
            <a:extLst>
              <a:ext uri="{FF2B5EF4-FFF2-40B4-BE49-F238E27FC236}">
                <a16:creationId xmlns:a16="http://schemas.microsoft.com/office/drawing/2014/main" id="{C24B22C3-F037-49EE-BE5C-EF502168ED01}"/>
              </a:ext>
            </a:extLst>
          </p:cNvPr>
          <p:cNvCxnSpPr/>
          <p:nvPr/>
        </p:nvCxnSpPr>
        <p:spPr>
          <a:xfrm flipV="1">
            <a:off x="6096000" y="2573867"/>
            <a:ext cx="4165600" cy="115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B85D0C1C-DCE8-4210-859A-E7A7CD9E736B}"/>
              </a:ext>
            </a:extLst>
          </p:cNvPr>
          <p:cNvCxnSpPr/>
          <p:nvPr/>
        </p:nvCxnSpPr>
        <p:spPr>
          <a:xfrm>
            <a:off x="3725333" y="2997200"/>
            <a:ext cx="6553200" cy="592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819EBA5-5F40-46AD-A5C7-C4A9CF9A1476}"/>
              </a:ext>
            </a:extLst>
          </p:cNvPr>
          <p:cNvSpPr/>
          <p:nvPr/>
        </p:nvSpPr>
        <p:spPr>
          <a:xfrm>
            <a:off x="10261600" y="2269067"/>
            <a:ext cx="1811867" cy="1617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在细节窗口下找到材质使用上一步做成的材质进行设置</a:t>
            </a:r>
          </a:p>
        </p:txBody>
      </p:sp>
    </p:spTree>
    <p:extLst>
      <p:ext uri="{BB962C8B-B14F-4D97-AF65-F5344CB8AC3E}">
        <p14:creationId xmlns:p14="http://schemas.microsoft.com/office/powerpoint/2010/main" val="3729360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E76D9-7F6C-4C45-A477-4B0BCF8259A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519D63-CF28-4904-B92F-0234CE96BC85}"/>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5A677A1C-023E-4DE3-A0D0-FF8FBB42DEE8}"/>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5" name="图片 4">
            <a:extLst>
              <a:ext uri="{FF2B5EF4-FFF2-40B4-BE49-F238E27FC236}">
                <a16:creationId xmlns:a16="http://schemas.microsoft.com/office/drawing/2014/main" id="{A0DD06E2-DFDF-4E73-992D-D7F536CDEAA0}"/>
              </a:ext>
            </a:extLst>
          </p:cNvPr>
          <p:cNvPicPr>
            <a:picLocks noChangeAspect="1"/>
          </p:cNvPicPr>
          <p:nvPr/>
        </p:nvPicPr>
        <p:blipFill>
          <a:blip r:embed="rId2"/>
          <a:stretch>
            <a:fillRect/>
          </a:stretch>
        </p:blipFill>
        <p:spPr>
          <a:xfrm>
            <a:off x="239191" y="125724"/>
            <a:ext cx="5690730" cy="3303276"/>
          </a:xfrm>
          <a:prstGeom prst="rect">
            <a:avLst/>
          </a:prstGeom>
        </p:spPr>
      </p:pic>
      <p:pic>
        <p:nvPicPr>
          <p:cNvPr id="6" name="图片 5">
            <a:extLst>
              <a:ext uri="{FF2B5EF4-FFF2-40B4-BE49-F238E27FC236}">
                <a16:creationId xmlns:a16="http://schemas.microsoft.com/office/drawing/2014/main" id="{99C80836-AB5B-456D-A9E8-DEE33A3FA0DC}"/>
              </a:ext>
            </a:extLst>
          </p:cNvPr>
          <p:cNvPicPr>
            <a:picLocks noChangeAspect="1"/>
          </p:cNvPicPr>
          <p:nvPr/>
        </p:nvPicPr>
        <p:blipFill>
          <a:blip r:embed="rId3"/>
          <a:stretch>
            <a:fillRect/>
          </a:stretch>
        </p:blipFill>
        <p:spPr>
          <a:xfrm>
            <a:off x="91047" y="3491118"/>
            <a:ext cx="8961905" cy="3304762"/>
          </a:xfrm>
          <a:prstGeom prst="rect">
            <a:avLst/>
          </a:prstGeom>
        </p:spPr>
      </p:pic>
      <p:cxnSp>
        <p:nvCxnSpPr>
          <p:cNvPr id="8" name="直接箭头连接符 7">
            <a:extLst>
              <a:ext uri="{FF2B5EF4-FFF2-40B4-BE49-F238E27FC236}">
                <a16:creationId xmlns:a16="http://schemas.microsoft.com/office/drawing/2014/main" id="{B217ED4D-8E68-49C3-A4B6-7840E3A91CB7}"/>
              </a:ext>
            </a:extLst>
          </p:cNvPr>
          <p:cNvCxnSpPr/>
          <p:nvPr/>
        </p:nvCxnSpPr>
        <p:spPr>
          <a:xfrm>
            <a:off x="2870200" y="1027906"/>
            <a:ext cx="4343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623AEDD-3865-46B7-819F-334AF50DEE3A}"/>
              </a:ext>
            </a:extLst>
          </p:cNvPr>
          <p:cNvCxnSpPr>
            <a:cxnSpLocks/>
          </p:cNvCxnSpPr>
          <p:nvPr/>
        </p:nvCxnSpPr>
        <p:spPr>
          <a:xfrm flipV="1">
            <a:off x="4193383" y="2913877"/>
            <a:ext cx="5327072" cy="11914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C27C52C-DE97-4346-9C1F-45E7BC58E79E}"/>
              </a:ext>
            </a:extLst>
          </p:cNvPr>
          <p:cNvCxnSpPr>
            <a:cxnSpLocks/>
          </p:cNvCxnSpPr>
          <p:nvPr/>
        </p:nvCxnSpPr>
        <p:spPr>
          <a:xfrm flipV="1">
            <a:off x="4211856" y="3802975"/>
            <a:ext cx="5327072" cy="11914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4A65FEB-55E4-4FBA-9102-AF6C19897665}"/>
              </a:ext>
            </a:extLst>
          </p:cNvPr>
          <p:cNvSpPr/>
          <p:nvPr/>
        </p:nvSpPr>
        <p:spPr>
          <a:xfrm>
            <a:off x="7213600" y="643128"/>
            <a:ext cx="1616364" cy="760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设置对齐方式为</a:t>
            </a:r>
            <a:r>
              <a:rPr lang="en-US" altLang="zh-CN" dirty="0"/>
              <a:t>PSA</a:t>
            </a:r>
            <a:r>
              <a:rPr lang="zh-CN" altLang="en-US" dirty="0"/>
              <a:t>正方形</a:t>
            </a:r>
          </a:p>
        </p:txBody>
      </p:sp>
      <p:sp>
        <p:nvSpPr>
          <p:cNvPr id="13" name="矩形 12">
            <a:extLst>
              <a:ext uri="{FF2B5EF4-FFF2-40B4-BE49-F238E27FC236}">
                <a16:creationId xmlns:a16="http://schemas.microsoft.com/office/drawing/2014/main" id="{B22F0A7F-CBD7-4CE1-9266-3AD7D5F57F30}"/>
              </a:ext>
            </a:extLst>
          </p:cNvPr>
          <p:cNvSpPr/>
          <p:nvPr/>
        </p:nvSpPr>
        <p:spPr>
          <a:xfrm>
            <a:off x="9520455" y="2505848"/>
            <a:ext cx="1616364" cy="760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UV</a:t>
            </a:r>
            <a:r>
              <a:rPr lang="zh-CN" altLang="en-US" dirty="0"/>
              <a:t>反转为随机翻转独立</a:t>
            </a:r>
            <a:r>
              <a:rPr lang="en-US" altLang="zh-CN" dirty="0"/>
              <a:t>UV</a:t>
            </a:r>
            <a:endParaRPr lang="zh-CN" altLang="en-US" dirty="0"/>
          </a:p>
        </p:txBody>
      </p:sp>
      <p:sp>
        <p:nvSpPr>
          <p:cNvPr id="14" name="矩形 13">
            <a:extLst>
              <a:ext uri="{FF2B5EF4-FFF2-40B4-BE49-F238E27FC236}">
                <a16:creationId xmlns:a16="http://schemas.microsoft.com/office/drawing/2014/main" id="{90000030-6872-45B7-9E57-9B49A70C59F2}"/>
              </a:ext>
            </a:extLst>
          </p:cNvPr>
          <p:cNvSpPr/>
          <p:nvPr/>
        </p:nvSpPr>
        <p:spPr>
          <a:xfrm>
            <a:off x="9538928" y="3629891"/>
            <a:ext cx="1267617" cy="66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设置透明度如下</a:t>
            </a:r>
          </a:p>
        </p:txBody>
      </p:sp>
    </p:spTree>
    <p:extLst>
      <p:ext uri="{BB962C8B-B14F-4D97-AF65-F5344CB8AC3E}">
        <p14:creationId xmlns:p14="http://schemas.microsoft.com/office/powerpoint/2010/main" val="3181745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3D9FB3A-850D-4FC4-87E1-25B2587D2167}"/>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4" name="内容占位符 3">
            <a:extLst>
              <a:ext uri="{FF2B5EF4-FFF2-40B4-BE49-F238E27FC236}">
                <a16:creationId xmlns:a16="http://schemas.microsoft.com/office/drawing/2014/main" id="{50DA5201-24BC-4176-B37E-0B5412FCB628}"/>
              </a:ext>
            </a:extLst>
          </p:cNvPr>
          <p:cNvPicPr>
            <a:picLocks noGrp="1" noChangeAspect="1"/>
          </p:cNvPicPr>
          <p:nvPr>
            <p:ph idx="1"/>
          </p:nvPr>
        </p:nvPicPr>
        <p:blipFill>
          <a:blip r:embed="rId2"/>
          <a:stretch>
            <a:fillRect/>
          </a:stretch>
        </p:blipFill>
        <p:spPr>
          <a:xfrm>
            <a:off x="237917" y="277090"/>
            <a:ext cx="8095512" cy="4351338"/>
          </a:xfrm>
          <a:prstGeom prst="rect">
            <a:avLst/>
          </a:prstGeom>
        </p:spPr>
      </p:pic>
      <p:sp>
        <p:nvSpPr>
          <p:cNvPr id="6" name="矩形 5">
            <a:extLst>
              <a:ext uri="{FF2B5EF4-FFF2-40B4-BE49-F238E27FC236}">
                <a16:creationId xmlns:a16="http://schemas.microsoft.com/office/drawing/2014/main" id="{633A1F43-0ACD-45F1-9DFD-74413911A132}"/>
              </a:ext>
            </a:extLst>
          </p:cNvPr>
          <p:cNvSpPr/>
          <p:nvPr/>
        </p:nvSpPr>
        <p:spPr>
          <a:xfrm>
            <a:off x="1551709" y="2530764"/>
            <a:ext cx="1856509" cy="452581"/>
          </a:xfrm>
          <a:prstGeom prst="rect">
            <a:avLst/>
          </a:prstGeom>
          <a:solidFill>
            <a:schemeClr val="accent2">
              <a:alpha val="38000"/>
            </a:schemeClr>
          </a:solidFill>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32CC6C8F-D25A-4D6A-8935-AD157FA00D21}"/>
              </a:ext>
            </a:extLst>
          </p:cNvPr>
          <p:cNvCxnSpPr>
            <a:cxnSpLocks/>
          </p:cNvCxnSpPr>
          <p:nvPr/>
        </p:nvCxnSpPr>
        <p:spPr>
          <a:xfrm flipV="1">
            <a:off x="3398982" y="1052945"/>
            <a:ext cx="3179537" cy="1477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233A570-1506-4FF3-92ED-D022CD7DA31A}"/>
              </a:ext>
            </a:extLst>
          </p:cNvPr>
          <p:cNvCxnSpPr>
            <a:cxnSpLocks/>
          </p:cNvCxnSpPr>
          <p:nvPr/>
        </p:nvCxnSpPr>
        <p:spPr>
          <a:xfrm flipV="1">
            <a:off x="3408218" y="2013527"/>
            <a:ext cx="3161065" cy="969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312B0081-5872-437C-8779-EABA3745443C}"/>
              </a:ext>
            </a:extLst>
          </p:cNvPr>
          <p:cNvPicPr>
            <a:picLocks noChangeAspect="1"/>
          </p:cNvPicPr>
          <p:nvPr/>
        </p:nvPicPr>
        <p:blipFill>
          <a:blip r:embed="rId3"/>
          <a:stretch>
            <a:fillRect/>
          </a:stretch>
        </p:blipFill>
        <p:spPr>
          <a:xfrm>
            <a:off x="6536161" y="965908"/>
            <a:ext cx="5655839" cy="1047619"/>
          </a:xfrm>
          <a:prstGeom prst="rect">
            <a:avLst/>
          </a:prstGeom>
        </p:spPr>
      </p:pic>
      <p:cxnSp>
        <p:nvCxnSpPr>
          <p:cNvPr id="16" name="直接箭头连接符 15">
            <a:extLst>
              <a:ext uri="{FF2B5EF4-FFF2-40B4-BE49-F238E27FC236}">
                <a16:creationId xmlns:a16="http://schemas.microsoft.com/office/drawing/2014/main" id="{B186EC54-4BB2-4A75-80A7-6F9F834CB244}"/>
              </a:ext>
            </a:extLst>
          </p:cNvPr>
          <p:cNvCxnSpPr/>
          <p:nvPr/>
        </p:nvCxnSpPr>
        <p:spPr>
          <a:xfrm>
            <a:off x="9042400" y="1422400"/>
            <a:ext cx="73891" cy="200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2E5162EA-C9C9-4086-8D17-C1858A3EE75A}"/>
              </a:ext>
            </a:extLst>
          </p:cNvPr>
          <p:cNvSpPr/>
          <p:nvPr/>
        </p:nvSpPr>
        <p:spPr>
          <a:xfrm>
            <a:off x="8679793" y="3428999"/>
            <a:ext cx="1507916" cy="912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设置粒子分布及大小</a:t>
            </a:r>
          </a:p>
        </p:txBody>
      </p:sp>
    </p:spTree>
    <p:extLst>
      <p:ext uri="{BB962C8B-B14F-4D97-AF65-F5344CB8AC3E}">
        <p14:creationId xmlns:p14="http://schemas.microsoft.com/office/powerpoint/2010/main" val="249404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B2CD8-B91E-4A7F-B467-45EF44ACF7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72963E5-8B7A-455E-899C-4D4D642FB91A}"/>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89B14EF0-9EF5-45C0-8BBA-B958DCF1F0ED}"/>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5" name="图片 4">
            <a:extLst>
              <a:ext uri="{FF2B5EF4-FFF2-40B4-BE49-F238E27FC236}">
                <a16:creationId xmlns:a16="http://schemas.microsoft.com/office/drawing/2014/main" id="{B6B66F1E-0EB3-4E4E-B5AA-1DE36A108387}"/>
              </a:ext>
            </a:extLst>
          </p:cNvPr>
          <p:cNvPicPr>
            <a:picLocks noChangeAspect="1"/>
          </p:cNvPicPr>
          <p:nvPr/>
        </p:nvPicPr>
        <p:blipFill>
          <a:blip r:embed="rId2"/>
          <a:stretch>
            <a:fillRect/>
          </a:stretch>
        </p:blipFill>
        <p:spPr>
          <a:xfrm>
            <a:off x="336692" y="237823"/>
            <a:ext cx="6534463" cy="4777523"/>
          </a:xfrm>
          <a:prstGeom prst="rect">
            <a:avLst/>
          </a:prstGeom>
        </p:spPr>
      </p:pic>
      <p:sp>
        <p:nvSpPr>
          <p:cNvPr id="6" name="矩形 5">
            <a:extLst>
              <a:ext uri="{FF2B5EF4-FFF2-40B4-BE49-F238E27FC236}">
                <a16:creationId xmlns:a16="http://schemas.microsoft.com/office/drawing/2014/main" id="{41624D23-C237-48F7-818C-152235A1EB7A}"/>
              </a:ext>
            </a:extLst>
          </p:cNvPr>
          <p:cNvSpPr/>
          <p:nvPr/>
        </p:nvSpPr>
        <p:spPr>
          <a:xfrm>
            <a:off x="2484582" y="1027906"/>
            <a:ext cx="3168073" cy="3821185"/>
          </a:xfrm>
          <a:prstGeom prst="rect">
            <a:avLst/>
          </a:prstGeom>
          <a:solidFill>
            <a:schemeClr val="accent2">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F588CDB1-7371-4F64-BB03-DA83F39C9C3A}"/>
              </a:ext>
            </a:extLst>
          </p:cNvPr>
          <p:cNvCxnSpPr/>
          <p:nvPr/>
        </p:nvCxnSpPr>
        <p:spPr>
          <a:xfrm flipV="1">
            <a:off x="5052291" y="1219200"/>
            <a:ext cx="2724727" cy="22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B0F2BC7-6065-4F2B-AA6C-4F37C65FE350}"/>
              </a:ext>
            </a:extLst>
          </p:cNvPr>
          <p:cNvCxnSpPr>
            <a:cxnSpLocks/>
          </p:cNvCxnSpPr>
          <p:nvPr/>
        </p:nvCxnSpPr>
        <p:spPr>
          <a:xfrm>
            <a:off x="4987636" y="1659370"/>
            <a:ext cx="2789382" cy="31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5FFC566C-AEDC-429C-A73F-50D13A4AAE19}"/>
              </a:ext>
            </a:extLst>
          </p:cNvPr>
          <p:cNvSpPr/>
          <p:nvPr/>
        </p:nvSpPr>
        <p:spPr>
          <a:xfrm>
            <a:off x="7777018" y="1027906"/>
            <a:ext cx="2009345" cy="829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设置</a:t>
            </a:r>
            <a:r>
              <a:rPr lang="en-US" altLang="zh-CN" dirty="0"/>
              <a:t>XYZ</a:t>
            </a:r>
            <a:r>
              <a:rPr lang="zh-CN" altLang="en-US" dirty="0"/>
              <a:t>轴的速度上下界实现动态效果</a:t>
            </a:r>
          </a:p>
        </p:txBody>
      </p:sp>
      <p:cxnSp>
        <p:nvCxnSpPr>
          <p:cNvPr id="14" name="直接箭头连接符 13">
            <a:extLst>
              <a:ext uri="{FF2B5EF4-FFF2-40B4-BE49-F238E27FC236}">
                <a16:creationId xmlns:a16="http://schemas.microsoft.com/office/drawing/2014/main" id="{F3070A20-14EC-493E-85A3-EE18EDD2AC31}"/>
              </a:ext>
            </a:extLst>
          </p:cNvPr>
          <p:cNvCxnSpPr/>
          <p:nvPr/>
        </p:nvCxnSpPr>
        <p:spPr>
          <a:xfrm>
            <a:off x="4149436" y="1219200"/>
            <a:ext cx="3932382" cy="132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9A773E9-EC2B-4A20-95C9-E36BABCC16F9}"/>
              </a:ext>
            </a:extLst>
          </p:cNvPr>
          <p:cNvSpPr/>
          <p:nvPr/>
        </p:nvSpPr>
        <p:spPr>
          <a:xfrm>
            <a:off x="8100290" y="2353469"/>
            <a:ext cx="2105891" cy="897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分布向量统一保证</a:t>
            </a:r>
            <a:r>
              <a:rPr lang="en-US" altLang="zh-CN" dirty="0"/>
              <a:t>XYZ</a:t>
            </a:r>
            <a:r>
              <a:rPr lang="zh-CN" altLang="en-US" dirty="0"/>
              <a:t>轴速度不相干</a:t>
            </a:r>
          </a:p>
        </p:txBody>
      </p:sp>
    </p:spTree>
    <p:extLst>
      <p:ext uri="{BB962C8B-B14F-4D97-AF65-F5344CB8AC3E}">
        <p14:creationId xmlns:p14="http://schemas.microsoft.com/office/powerpoint/2010/main" val="275199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F201D2F-1AAF-4516-8604-CD7BD0B1273F}"/>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4" name="图片 3">
            <a:extLst>
              <a:ext uri="{FF2B5EF4-FFF2-40B4-BE49-F238E27FC236}">
                <a16:creationId xmlns:a16="http://schemas.microsoft.com/office/drawing/2014/main" id="{A24743CD-C138-431A-B790-C28DE8D3C955}"/>
              </a:ext>
            </a:extLst>
          </p:cNvPr>
          <p:cNvPicPr>
            <a:picLocks noChangeAspect="1"/>
          </p:cNvPicPr>
          <p:nvPr/>
        </p:nvPicPr>
        <p:blipFill>
          <a:blip r:embed="rId2"/>
          <a:stretch>
            <a:fillRect/>
          </a:stretch>
        </p:blipFill>
        <p:spPr>
          <a:xfrm>
            <a:off x="397164" y="106219"/>
            <a:ext cx="7724177" cy="4151745"/>
          </a:xfrm>
          <a:prstGeom prst="rect">
            <a:avLst/>
          </a:prstGeom>
        </p:spPr>
      </p:pic>
      <p:cxnSp>
        <p:nvCxnSpPr>
          <p:cNvPr id="7" name="直接箭头连接符 6">
            <a:extLst>
              <a:ext uri="{FF2B5EF4-FFF2-40B4-BE49-F238E27FC236}">
                <a16:creationId xmlns:a16="http://schemas.microsoft.com/office/drawing/2014/main" id="{C3488C5D-6492-4BEF-9A87-574522393F42}"/>
              </a:ext>
            </a:extLst>
          </p:cNvPr>
          <p:cNvCxnSpPr/>
          <p:nvPr/>
        </p:nvCxnSpPr>
        <p:spPr>
          <a:xfrm flipV="1">
            <a:off x="3214255" y="2068945"/>
            <a:ext cx="5624945" cy="461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04D496A-50A8-4D24-99AC-834C319133AA}"/>
              </a:ext>
            </a:extLst>
          </p:cNvPr>
          <p:cNvCxnSpPr>
            <a:cxnSpLocks/>
          </p:cNvCxnSpPr>
          <p:nvPr/>
        </p:nvCxnSpPr>
        <p:spPr>
          <a:xfrm>
            <a:off x="3195782" y="2576945"/>
            <a:ext cx="5883563" cy="1108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F9BEB12B-E2BD-4963-82AD-282B2A545933}"/>
              </a:ext>
            </a:extLst>
          </p:cNvPr>
          <p:cNvSpPr/>
          <p:nvPr/>
        </p:nvSpPr>
        <p:spPr>
          <a:xfrm>
            <a:off x="9079345" y="1542473"/>
            <a:ext cx="2854037" cy="2604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设置降雪范围为避免造成雪花过少设置为</a:t>
            </a:r>
            <a:endParaRPr lang="en-US" altLang="zh-CN" dirty="0"/>
          </a:p>
          <a:p>
            <a:pPr algn="ctr"/>
            <a:r>
              <a:rPr lang="en-US" altLang="zh-CN" dirty="0"/>
              <a:t>X[-1000,1000]</a:t>
            </a:r>
          </a:p>
          <a:p>
            <a:pPr algn="ctr"/>
            <a:r>
              <a:rPr lang="en-US" altLang="zh-CN" dirty="0"/>
              <a:t>Y[-1000,1000]</a:t>
            </a:r>
          </a:p>
          <a:p>
            <a:pPr algn="ctr"/>
            <a:r>
              <a:rPr lang="zh-CN" altLang="en-US" dirty="0"/>
              <a:t>同时使得</a:t>
            </a:r>
            <a:r>
              <a:rPr lang="en-US" altLang="zh-CN" dirty="0"/>
              <a:t>Z</a:t>
            </a:r>
            <a:r>
              <a:rPr lang="zh-CN" altLang="en-US" dirty="0"/>
              <a:t>为</a:t>
            </a:r>
            <a:r>
              <a:rPr lang="en-US" altLang="zh-CN" dirty="0"/>
              <a:t>0</a:t>
            </a:r>
            <a:r>
              <a:rPr lang="zh-CN" altLang="en-US" dirty="0"/>
              <a:t>保证雪花粒子在同一平面降落</a:t>
            </a:r>
            <a:endParaRPr lang="en-US" altLang="zh-CN" dirty="0"/>
          </a:p>
          <a:p>
            <a:pPr algn="ctr"/>
            <a:endParaRPr lang="zh-CN" altLang="en-US" dirty="0"/>
          </a:p>
        </p:txBody>
      </p:sp>
    </p:spTree>
    <p:extLst>
      <p:ext uri="{BB962C8B-B14F-4D97-AF65-F5344CB8AC3E}">
        <p14:creationId xmlns:p14="http://schemas.microsoft.com/office/powerpoint/2010/main" val="342860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E9C9C-160B-4F97-AB2E-41F45E3DC54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385953F-A078-4EA6-9452-033FFEECEA19}"/>
              </a:ext>
            </a:extLst>
          </p:cNvPr>
          <p:cNvSpPr>
            <a:spLocks noGrp="1"/>
          </p:cNvSpPr>
          <p:nvPr>
            <p:ph idx="1"/>
          </p:nvPr>
        </p:nvSpPr>
        <p:spPr/>
        <p:txBody>
          <a:bodyPr/>
          <a:lstStyle/>
          <a:p>
            <a:endParaRPr lang="zh-CN" altLang="en-US"/>
          </a:p>
        </p:txBody>
      </p:sp>
      <p:sp>
        <p:nvSpPr>
          <p:cNvPr id="5" name="矩形 4">
            <a:extLst>
              <a:ext uri="{FF2B5EF4-FFF2-40B4-BE49-F238E27FC236}">
                <a16:creationId xmlns:a16="http://schemas.microsoft.com/office/drawing/2014/main" id="{D9DC4B9D-23FF-4B84-9C7D-4B4F95345FD9}"/>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6" name="图片 5">
            <a:extLst>
              <a:ext uri="{FF2B5EF4-FFF2-40B4-BE49-F238E27FC236}">
                <a16:creationId xmlns:a16="http://schemas.microsoft.com/office/drawing/2014/main" id="{D2969B4A-CF46-4C40-8684-CFF54009CDF2}"/>
              </a:ext>
            </a:extLst>
          </p:cNvPr>
          <p:cNvPicPr>
            <a:picLocks noChangeAspect="1"/>
          </p:cNvPicPr>
          <p:nvPr/>
        </p:nvPicPr>
        <p:blipFill>
          <a:blip r:embed="rId2"/>
          <a:stretch>
            <a:fillRect/>
          </a:stretch>
        </p:blipFill>
        <p:spPr>
          <a:xfrm>
            <a:off x="304800" y="106776"/>
            <a:ext cx="8733853" cy="4640715"/>
          </a:xfrm>
          <a:prstGeom prst="rect">
            <a:avLst/>
          </a:prstGeom>
        </p:spPr>
      </p:pic>
      <p:sp>
        <p:nvSpPr>
          <p:cNvPr id="9" name="矩形 8">
            <a:extLst>
              <a:ext uri="{FF2B5EF4-FFF2-40B4-BE49-F238E27FC236}">
                <a16:creationId xmlns:a16="http://schemas.microsoft.com/office/drawing/2014/main" id="{B0867C7B-7D97-4E47-B704-FA1AEF18C8FE}"/>
              </a:ext>
            </a:extLst>
          </p:cNvPr>
          <p:cNvSpPr/>
          <p:nvPr/>
        </p:nvSpPr>
        <p:spPr>
          <a:xfrm>
            <a:off x="2844800" y="5144655"/>
            <a:ext cx="5486400" cy="134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最后可直接拖拽粒子系统至</a:t>
            </a:r>
            <a:r>
              <a:rPr lang="en-US" altLang="zh-CN" dirty="0"/>
              <a:t>UE</a:t>
            </a:r>
            <a:r>
              <a:rPr lang="zh-CN" altLang="en-US" dirty="0"/>
              <a:t>地图实现光照渲染营造下雪效果</a:t>
            </a:r>
          </a:p>
        </p:txBody>
      </p:sp>
    </p:spTree>
    <p:extLst>
      <p:ext uri="{BB962C8B-B14F-4D97-AF65-F5344CB8AC3E}">
        <p14:creationId xmlns:p14="http://schemas.microsoft.com/office/powerpoint/2010/main" val="696898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5D756FB-6CE5-4631-B45F-F9A45C18965F}"/>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EE6C4E05-D148-4E4F-8F3F-04AF0EAAD011}"/>
              </a:ext>
            </a:extLst>
          </p:cNvPr>
          <p:cNvSpPr/>
          <p:nvPr/>
        </p:nvSpPr>
        <p:spPr>
          <a:xfrm>
            <a:off x="152400" y="160867"/>
            <a:ext cx="2108200" cy="651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宋体" panose="02010600030101010101" pitchFamily="2" charset="-122"/>
                <a:ea typeface="宋体" panose="02010600030101010101" pitchFamily="2" charset="-122"/>
              </a:rPr>
              <a:t>实现原理</a:t>
            </a:r>
          </a:p>
        </p:txBody>
      </p:sp>
      <p:sp>
        <p:nvSpPr>
          <p:cNvPr id="6" name="矩形 5">
            <a:extLst>
              <a:ext uri="{FF2B5EF4-FFF2-40B4-BE49-F238E27FC236}">
                <a16:creationId xmlns:a16="http://schemas.microsoft.com/office/drawing/2014/main" id="{BB4B0967-E62D-4F7C-99AF-6868882E0B0F}"/>
              </a:ext>
            </a:extLst>
          </p:cNvPr>
          <p:cNvSpPr/>
          <p:nvPr/>
        </p:nvSpPr>
        <p:spPr>
          <a:xfrm>
            <a:off x="7433732" y="3103033"/>
            <a:ext cx="1634066" cy="65193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UE4project</a:t>
            </a:r>
            <a:endParaRPr lang="zh-CN" altLang="en-US" dirty="0">
              <a:solidFill>
                <a:schemeClr val="tx1"/>
              </a:solidFill>
            </a:endParaRPr>
          </a:p>
        </p:txBody>
      </p:sp>
      <p:sp>
        <p:nvSpPr>
          <p:cNvPr id="7" name="矩形 6">
            <a:extLst>
              <a:ext uri="{FF2B5EF4-FFF2-40B4-BE49-F238E27FC236}">
                <a16:creationId xmlns:a16="http://schemas.microsoft.com/office/drawing/2014/main" id="{F86AE5BD-641A-4B38-B222-95416CAD17BB}"/>
              </a:ext>
            </a:extLst>
          </p:cNvPr>
          <p:cNvSpPr/>
          <p:nvPr/>
        </p:nvSpPr>
        <p:spPr>
          <a:xfrm>
            <a:off x="5278967" y="2214033"/>
            <a:ext cx="1634066" cy="6519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雪花粒子系统</a:t>
            </a:r>
          </a:p>
        </p:txBody>
      </p:sp>
      <p:sp>
        <p:nvSpPr>
          <p:cNvPr id="8" name="矩形 7">
            <a:extLst>
              <a:ext uri="{FF2B5EF4-FFF2-40B4-BE49-F238E27FC236}">
                <a16:creationId xmlns:a16="http://schemas.microsoft.com/office/drawing/2014/main" id="{F8CD38E1-852B-4B0D-AF26-0325A6BC2A4D}"/>
              </a:ext>
            </a:extLst>
          </p:cNvPr>
          <p:cNvSpPr/>
          <p:nvPr/>
        </p:nvSpPr>
        <p:spPr>
          <a:xfrm>
            <a:off x="9474198" y="3103033"/>
            <a:ext cx="1930402" cy="6519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CARLA-Simulator</a:t>
            </a:r>
            <a:endParaRPr lang="zh-CN" altLang="en-US" dirty="0">
              <a:solidFill>
                <a:schemeClr val="tx1"/>
              </a:solidFill>
            </a:endParaRPr>
          </a:p>
        </p:txBody>
      </p:sp>
      <p:sp>
        <p:nvSpPr>
          <p:cNvPr id="9" name="矩形 8">
            <a:extLst>
              <a:ext uri="{FF2B5EF4-FFF2-40B4-BE49-F238E27FC236}">
                <a16:creationId xmlns:a16="http://schemas.microsoft.com/office/drawing/2014/main" id="{05BEBD34-A786-4504-8B5D-8C18BCBE16AA}"/>
              </a:ext>
            </a:extLst>
          </p:cNvPr>
          <p:cNvSpPr/>
          <p:nvPr/>
        </p:nvSpPr>
        <p:spPr>
          <a:xfrm>
            <a:off x="5278967" y="3517899"/>
            <a:ext cx="1634066" cy="65193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位置</a:t>
            </a:r>
          </a:p>
        </p:txBody>
      </p:sp>
      <p:sp>
        <p:nvSpPr>
          <p:cNvPr id="10" name="椭圆 9">
            <a:extLst>
              <a:ext uri="{FF2B5EF4-FFF2-40B4-BE49-F238E27FC236}">
                <a16:creationId xmlns:a16="http://schemas.microsoft.com/office/drawing/2014/main" id="{18227D66-4D06-414C-B537-B45E7E85814C}"/>
              </a:ext>
            </a:extLst>
          </p:cNvPr>
          <p:cNvSpPr/>
          <p:nvPr/>
        </p:nvSpPr>
        <p:spPr>
          <a:xfrm>
            <a:off x="463552" y="2214033"/>
            <a:ext cx="1117600" cy="65193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纹理</a:t>
            </a:r>
          </a:p>
        </p:txBody>
      </p:sp>
      <p:sp>
        <p:nvSpPr>
          <p:cNvPr id="11" name="椭圆 10">
            <a:extLst>
              <a:ext uri="{FF2B5EF4-FFF2-40B4-BE49-F238E27FC236}">
                <a16:creationId xmlns:a16="http://schemas.microsoft.com/office/drawing/2014/main" id="{D53AA291-398E-43B4-B90D-ECF2ACB939B4}"/>
              </a:ext>
            </a:extLst>
          </p:cNvPr>
          <p:cNvSpPr/>
          <p:nvPr/>
        </p:nvSpPr>
        <p:spPr>
          <a:xfrm>
            <a:off x="2044704" y="2239432"/>
            <a:ext cx="999067" cy="601133"/>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材质</a:t>
            </a:r>
          </a:p>
        </p:txBody>
      </p:sp>
      <p:sp>
        <p:nvSpPr>
          <p:cNvPr id="12" name="椭圆 11">
            <a:extLst>
              <a:ext uri="{FF2B5EF4-FFF2-40B4-BE49-F238E27FC236}">
                <a16:creationId xmlns:a16="http://schemas.microsoft.com/office/drawing/2014/main" id="{A86D7667-9BD2-47EE-AFE8-3E1B8B908566}"/>
              </a:ext>
            </a:extLst>
          </p:cNvPr>
          <p:cNvSpPr/>
          <p:nvPr/>
        </p:nvSpPr>
        <p:spPr>
          <a:xfrm>
            <a:off x="3939115" y="2175934"/>
            <a:ext cx="1083733" cy="59690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粒子材质</a:t>
            </a:r>
          </a:p>
        </p:txBody>
      </p:sp>
      <p:sp>
        <p:nvSpPr>
          <p:cNvPr id="14" name="椭圆 13">
            <a:extLst>
              <a:ext uri="{FF2B5EF4-FFF2-40B4-BE49-F238E27FC236}">
                <a16:creationId xmlns:a16="http://schemas.microsoft.com/office/drawing/2014/main" id="{0AE3DC1E-C35B-4042-8B1F-4C5B25CDC0A6}"/>
              </a:ext>
            </a:extLst>
          </p:cNvPr>
          <p:cNvSpPr/>
          <p:nvPr/>
        </p:nvSpPr>
        <p:spPr>
          <a:xfrm>
            <a:off x="3920067" y="1371600"/>
            <a:ext cx="1083733" cy="5969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粒子大小</a:t>
            </a:r>
          </a:p>
        </p:txBody>
      </p:sp>
      <p:sp>
        <p:nvSpPr>
          <p:cNvPr id="15" name="椭圆 14">
            <a:extLst>
              <a:ext uri="{FF2B5EF4-FFF2-40B4-BE49-F238E27FC236}">
                <a16:creationId xmlns:a16="http://schemas.microsoft.com/office/drawing/2014/main" id="{CC803165-B61D-47FC-904E-6023767B597F}"/>
              </a:ext>
            </a:extLst>
          </p:cNvPr>
          <p:cNvSpPr/>
          <p:nvPr/>
        </p:nvSpPr>
        <p:spPr>
          <a:xfrm>
            <a:off x="3939115" y="2980268"/>
            <a:ext cx="1083733" cy="5969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粒子数目</a:t>
            </a:r>
          </a:p>
        </p:txBody>
      </p:sp>
      <p:cxnSp>
        <p:nvCxnSpPr>
          <p:cNvPr id="17" name="直接箭头连接符 16">
            <a:extLst>
              <a:ext uri="{FF2B5EF4-FFF2-40B4-BE49-F238E27FC236}">
                <a16:creationId xmlns:a16="http://schemas.microsoft.com/office/drawing/2014/main" id="{C92DB9A8-82A3-4AD5-B42C-4CC3334D7286}"/>
              </a:ext>
            </a:extLst>
          </p:cNvPr>
          <p:cNvCxnSpPr/>
          <p:nvPr/>
        </p:nvCxnSpPr>
        <p:spPr>
          <a:xfrm>
            <a:off x="5022848" y="1670050"/>
            <a:ext cx="472019" cy="505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E469AD5-501B-478C-B097-B7F781CCCE0E}"/>
              </a:ext>
            </a:extLst>
          </p:cNvPr>
          <p:cNvCxnSpPr>
            <a:stCxn id="15" idx="6"/>
          </p:cNvCxnSpPr>
          <p:nvPr/>
        </p:nvCxnSpPr>
        <p:spPr>
          <a:xfrm flipV="1">
            <a:off x="5022848" y="2865966"/>
            <a:ext cx="472019" cy="412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2D3C352-6E1B-4093-A6B2-AE24BCF96571}"/>
              </a:ext>
            </a:extLst>
          </p:cNvPr>
          <p:cNvCxnSpPr/>
          <p:nvPr/>
        </p:nvCxnSpPr>
        <p:spPr>
          <a:xfrm>
            <a:off x="5022848" y="2474384"/>
            <a:ext cx="236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DBB3BCC-B5C5-409B-B10F-C69BB3E97642}"/>
              </a:ext>
            </a:extLst>
          </p:cNvPr>
          <p:cNvCxnSpPr>
            <a:stCxn id="10" idx="6"/>
            <a:endCxn id="11" idx="2"/>
          </p:cNvCxnSpPr>
          <p:nvPr/>
        </p:nvCxnSpPr>
        <p:spPr>
          <a:xfrm flipV="1">
            <a:off x="1581152" y="2539999"/>
            <a:ext cx="46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92A4AF6-ECD4-49A8-8839-22C53DFC6BBF}"/>
              </a:ext>
            </a:extLst>
          </p:cNvPr>
          <p:cNvCxnSpPr>
            <a:stCxn id="11" idx="6"/>
            <a:endCxn id="12" idx="2"/>
          </p:cNvCxnSpPr>
          <p:nvPr/>
        </p:nvCxnSpPr>
        <p:spPr>
          <a:xfrm flipV="1">
            <a:off x="3043771" y="2474384"/>
            <a:ext cx="895344" cy="65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ABD86A6-8515-4200-AF6A-2EE70CAC3E47}"/>
              </a:ext>
            </a:extLst>
          </p:cNvPr>
          <p:cNvCxnSpPr>
            <a:stCxn id="7" idx="3"/>
          </p:cNvCxnSpPr>
          <p:nvPr/>
        </p:nvCxnSpPr>
        <p:spPr>
          <a:xfrm>
            <a:off x="6913033" y="2540000"/>
            <a:ext cx="520699" cy="563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2736071-E602-45DA-831B-170591B0D4FC}"/>
              </a:ext>
            </a:extLst>
          </p:cNvPr>
          <p:cNvCxnSpPr>
            <a:stCxn id="9" idx="3"/>
          </p:cNvCxnSpPr>
          <p:nvPr/>
        </p:nvCxnSpPr>
        <p:spPr>
          <a:xfrm flipV="1">
            <a:off x="6913033" y="3754966"/>
            <a:ext cx="520699" cy="8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5B05C85-9CF4-4B73-8726-6F927175524D}"/>
              </a:ext>
            </a:extLst>
          </p:cNvPr>
          <p:cNvCxnSpPr>
            <a:endCxn id="8" idx="1"/>
          </p:cNvCxnSpPr>
          <p:nvPr/>
        </p:nvCxnSpPr>
        <p:spPr>
          <a:xfrm>
            <a:off x="9067798" y="3428999"/>
            <a:ext cx="4064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CD36530-84F3-4CF1-AB69-7255173D5B3C}"/>
              </a:ext>
            </a:extLst>
          </p:cNvPr>
          <p:cNvCxnSpPr>
            <a:cxnSpLocks/>
            <a:stCxn id="6" idx="2"/>
          </p:cNvCxnSpPr>
          <p:nvPr/>
        </p:nvCxnSpPr>
        <p:spPr>
          <a:xfrm>
            <a:off x="8250765" y="3754966"/>
            <a:ext cx="520699" cy="1147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5836F346-86FE-49A5-BBBD-B2486206FFA7}"/>
              </a:ext>
            </a:extLst>
          </p:cNvPr>
          <p:cNvSpPr/>
          <p:nvPr/>
        </p:nvSpPr>
        <p:spPr>
          <a:xfrm>
            <a:off x="8483600" y="4902200"/>
            <a:ext cx="1405467" cy="651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显卡渲染</a:t>
            </a:r>
          </a:p>
        </p:txBody>
      </p:sp>
      <p:cxnSp>
        <p:nvCxnSpPr>
          <p:cNvPr id="40" name="直接箭头连接符 39">
            <a:extLst>
              <a:ext uri="{FF2B5EF4-FFF2-40B4-BE49-F238E27FC236}">
                <a16:creationId xmlns:a16="http://schemas.microsoft.com/office/drawing/2014/main" id="{EFB0E8E9-D4CD-47B4-B05C-CA6E83FBF413}"/>
              </a:ext>
            </a:extLst>
          </p:cNvPr>
          <p:cNvCxnSpPr/>
          <p:nvPr/>
        </p:nvCxnSpPr>
        <p:spPr>
          <a:xfrm flipV="1">
            <a:off x="9474198" y="3754966"/>
            <a:ext cx="673098" cy="1147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823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F47911C-090A-4B9A-8576-5F08EFD91085}"/>
              </a:ext>
            </a:extLst>
          </p:cNvPr>
          <p:cNvSpPr/>
          <p:nvPr/>
        </p:nvSpPr>
        <p:spPr>
          <a:xfrm>
            <a:off x="0" y="-206640"/>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6F116D6D-0BE8-4D8E-AE81-9EC02BE2CE3B}"/>
              </a:ext>
            </a:extLst>
          </p:cNvPr>
          <p:cNvSpPr/>
          <p:nvPr/>
        </p:nvSpPr>
        <p:spPr>
          <a:xfrm>
            <a:off x="237067" y="130440"/>
            <a:ext cx="2235200" cy="46937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纹理的获取及设置</a:t>
            </a:r>
          </a:p>
        </p:txBody>
      </p:sp>
      <p:sp>
        <p:nvSpPr>
          <p:cNvPr id="6" name="矩形 5">
            <a:extLst>
              <a:ext uri="{FF2B5EF4-FFF2-40B4-BE49-F238E27FC236}">
                <a16:creationId xmlns:a16="http://schemas.microsoft.com/office/drawing/2014/main" id="{03756CE5-9A5F-43FB-B80C-B56F0E07DE76}"/>
              </a:ext>
            </a:extLst>
          </p:cNvPr>
          <p:cNvSpPr/>
          <p:nvPr/>
        </p:nvSpPr>
        <p:spPr>
          <a:xfrm>
            <a:off x="592667" y="1755509"/>
            <a:ext cx="3369733" cy="329909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内容占位符 7">
            <a:extLst>
              <a:ext uri="{FF2B5EF4-FFF2-40B4-BE49-F238E27FC236}">
                <a16:creationId xmlns:a16="http://schemas.microsoft.com/office/drawing/2014/main" id="{5306EB70-E496-42D6-B432-041FA78DEB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564" y="2123742"/>
            <a:ext cx="2794515" cy="2610515"/>
          </a:xfrm>
        </p:spPr>
      </p:pic>
      <p:pic>
        <p:nvPicPr>
          <p:cNvPr id="10" name="图片 9">
            <a:extLst>
              <a:ext uri="{FF2B5EF4-FFF2-40B4-BE49-F238E27FC236}">
                <a16:creationId xmlns:a16="http://schemas.microsoft.com/office/drawing/2014/main" id="{1E2E92C1-CC3E-4E18-871A-6C2815FCB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98" y="2548530"/>
            <a:ext cx="3188323" cy="1713048"/>
          </a:xfrm>
          <a:prstGeom prst="rect">
            <a:avLst/>
          </a:prstGeom>
        </p:spPr>
      </p:pic>
      <p:cxnSp>
        <p:nvCxnSpPr>
          <p:cNvPr id="12" name="直接箭头连接符 11">
            <a:extLst>
              <a:ext uri="{FF2B5EF4-FFF2-40B4-BE49-F238E27FC236}">
                <a16:creationId xmlns:a16="http://schemas.microsoft.com/office/drawing/2014/main" id="{F9E7C454-CB33-40CF-AC11-8139C84065D2}"/>
              </a:ext>
            </a:extLst>
          </p:cNvPr>
          <p:cNvCxnSpPr>
            <a:stCxn id="6" idx="3"/>
            <a:endCxn id="10" idx="1"/>
          </p:cNvCxnSpPr>
          <p:nvPr/>
        </p:nvCxnSpPr>
        <p:spPr>
          <a:xfrm flipV="1">
            <a:off x="3962400" y="3405054"/>
            <a:ext cx="879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43DCA57-46E1-49BC-BD4E-D7916B753DA7}"/>
              </a:ext>
            </a:extLst>
          </p:cNvPr>
          <p:cNvCxnSpPr/>
          <p:nvPr/>
        </p:nvCxnSpPr>
        <p:spPr>
          <a:xfrm>
            <a:off x="8030221" y="3428999"/>
            <a:ext cx="538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D84CF34E-7363-43C9-9EE6-65AABBB58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8267" y="2390500"/>
            <a:ext cx="3515216" cy="2029108"/>
          </a:xfrm>
          <a:prstGeom prst="rect">
            <a:avLst/>
          </a:prstGeom>
        </p:spPr>
      </p:pic>
    </p:spTree>
    <p:extLst>
      <p:ext uri="{BB962C8B-B14F-4D97-AF65-F5344CB8AC3E}">
        <p14:creationId xmlns:p14="http://schemas.microsoft.com/office/powerpoint/2010/main" val="385095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DCF11D-D28C-4E66-BA60-B9088ECC7F08}"/>
              </a:ext>
            </a:extLst>
          </p:cNvPr>
          <p:cNvSpPr/>
          <p:nvPr/>
        </p:nvSpPr>
        <p:spPr>
          <a:xfrm>
            <a:off x="0" y="-206640"/>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C05F3B91-7FB0-4D16-BE27-20B535956BC3}"/>
              </a:ext>
            </a:extLst>
          </p:cNvPr>
          <p:cNvSpPr/>
          <p:nvPr/>
        </p:nvSpPr>
        <p:spPr>
          <a:xfrm>
            <a:off x="237067" y="130440"/>
            <a:ext cx="2235200" cy="46937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纹理的设置</a:t>
            </a:r>
          </a:p>
        </p:txBody>
      </p:sp>
      <p:sp>
        <p:nvSpPr>
          <p:cNvPr id="6" name="矩形 5">
            <a:extLst>
              <a:ext uri="{FF2B5EF4-FFF2-40B4-BE49-F238E27FC236}">
                <a16:creationId xmlns:a16="http://schemas.microsoft.com/office/drawing/2014/main" id="{99C5CBD9-5E27-4857-80A0-564D09DAB964}"/>
              </a:ext>
            </a:extLst>
          </p:cNvPr>
          <p:cNvSpPr/>
          <p:nvPr/>
        </p:nvSpPr>
        <p:spPr>
          <a:xfrm>
            <a:off x="237067" y="936890"/>
            <a:ext cx="11751733" cy="555704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3DC3A95-1C5D-4C37-94C0-6D283EC8B986}"/>
              </a:ext>
            </a:extLst>
          </p:cNvPr>
          <p:cNvSpPr/>
          <p:nvPr/>
        </p:nvSpPr>
        <p:spPr>
          <a:xfrm>
            <a:off x="423333" y="1084527"/>
            <a:ext cx="3056467" cy="59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新建</a:t>
            </a:r>
            <a:r>
              <a:rPr lang="en-US" altLang="zh-CN" dirty="0" err="1"/>
              <a:t>uasset</a:t>
            </a:r>
            <a:r>
              <a:rPr lang="zh-CN" altLang="en-US" dirty="0"/>
              <a:t>并导入纹理设置</a:t>
            </a:r>
          </a:p>
        </p:txBody>
      </p:sp>
      <p:pic>
        <p:nvPicPr>
          <p:cNvPr id="16" name="图片 15">
            <a:extLst>
              <a:ext uri="{FF2B5EF4-FFF2-40B4-BE49-F238E27FC236}">
                <a16:creationId xmlns:a16="http://schemas.microsoft.com/office/drawing/2014/main" id="{795A65DA-FB81-4924-9077-4D8C612F8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33" y="1750648"/>
            <a:ext cx="7526867" cy="4060136"/>
          </a:xfrm>
          <a:prstGeom prst="rect">
            <a:avLst/>
          </a:prstGeom>
        </p:spPr>
      </p:pic>
      <p:cxnSp>
        <p:nvCxnSpPr>
          <p:cNvPr id="18" name="直接箭头连接符 17">
            <a:extLst>
              <a:ext uri="{FF2B5EF4-FFF2-40B4-BE49-F238E27FC236}">
                <a16:creationId xmlns:a16="http://schemas.microsoft.com/office/drawing/2014/main" id="{D73ED7A6-0763-4287-A212-48255498EE09}"/>
              </a:ext>
            </a:extLst>
          </p:cNvPr>
          <p:cNvCxnSpPr/>
          <p:nvPr/>
        </p:nvCxnSpPr>
        <p:spPr>
          <a:xfrm flipV="1">
            <a:off x="7086600" y="2480733"/>
            <a:ext cx="1828800" cy="508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03D7007-C62B-4BAD-A2E0-3E3021FE5E7F}"/>
              </a:ext>
            </a:extLst>
          </p:cNvPr>
          <p:cNvCxnSpPr/>
          <p:nvPr/>
        </p:nvCxnSpPr>
        <p:spPr>
          <a:xfrm>
            <a:off x="6798733" y="4030133"/>
            <a:ext cx="197273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86AE1C7-EF81-481E-82BE-3A6B68793810}"/>
              </a:ext>
            </a:extLst>
          </p:cNvPr>
          <p:cNvCxnSpPr/>
          <p:nvPr/>
        </p:nvCxnSpPr>
        <p:spPr>
          <a:xfrm>
            <a:off x="6891867" y="5207000"/>
            <a:ext cx="167640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A998D20B-F5AE-4336-B49D-80411BE825DC}"/>
              </a:ext>
            </a:extLst>
          </p:cNvPr>
          <p:cNvSpPr/>
          <p:nvPr/>
        </p:nvSpPr>
        <p:spPr>
          <a:xfrm>
            <a:off x="8915400" y="1084527"/>
            <a:ext cx="2937933" cy="18280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选择灰度压缩是因为在后续的粒子系统设置时候要设置粒子生成数目若不压缩则容易造成编译失败</a:t>
            </a:r>
          </a:p>
        </p:txBody>
      </p:sp>
      <p:sp>
        <p:nvSpPr>
          <p:cNvPr id="24" name="矩形 23">
            <a:extLst>
              <a:ext uri="{FF2B5EF4-FFF2-40B4-BE49-F238E27FC236}">
                <a16:creationId xmlns:a16="http://schemas.microsoft.com/office/drawing/2014/main" id="{C11F8EA1-1C24-4AB8-84F2-52C141B79A65}"/>
              </a:ext>
            </a:extLst>
          </p:cNvPr>
          <p:cNvSpPr/>
          <p:nvPr/>
        </p:nvSpPr>
        <p:spPr>
          <a:xfrm>
            <a:off x="8771466" y="3877733"/>
            <a:ext cx="2582333" cy="57573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亮度选择</a:t>
            </a:r>
            <a:r>
              <a:rPr lang="en-US" altLang="zh-CN" dirty="0">
                <a:solidFill>
                  <a:schemeClr val="tx1"/>
                </a:solidFill>
              </a:rPr>
              <a:t>1.0</a:t>
            </a:r>
            <a:r>
              <a:rPr lang="zh-CN" altLang="en-US" dirty="0">
                <a:solidFill>
                  <a:schemeClr val="tx1"/>
                </a:solidFill>
              </a:rPr>
              <a:t>其他默认</a:t>
            </a:r>
          </a:p>
        </p:txBody>
      </p:sp>
      <p:sp>
        <p:nvSpPr>
          <p:cNvPr id="25" name="矩形 24">
            <a:extLst>
              <a:ext uri="{FF2B5EF4-FFF2-40B4-BE49-F238E27FC236}">
                <a16:creationId xmlns:a16="http://schemas.microsoft.com/office/drawing/2014/main" id="{C2FB7A04-57D9-4224-8DC4-85F8D14E6120}"/>
              </a:ext>
            </a:extLst>
          </p:cNvPr>
          <p:cNvSpPr/>
          <p:nvPr/>
        </p:nvSpPr>
        <p:spPr>
          <a:xfrm>
            <a:off x="8678333" y="4834467"/>
            <a:ext cx="2853267" cy="1100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Mip</a:t>
            </a:r>
            <a:r>
              <a:rPr lang="zh-CN" altLang="en-US" dirty="0">
                <a:solidFill>
                  <a:schemeClr val="tx1"/>
                </a:solidFill>
              </a:rPr>
              <a:t>选择来自纹理组或者设置为简单平均数以便于减少纹理闪烁及失帧情况</a:t>
            </a:r>
          </a:p>
        </p:txBody>
      </p:sp>
    </p:spTree>
    <p:extLst>
      <p:ext uri="{BB962C8B-B14F-4D97-AF65-F5344CB8AC3E}">
        <p14:creationId xmlns:p14="http://schemas.microsoft.com/office/powerpoint/2010/main" val="3849815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ABD9968-D1D4-4402-9183-FC93D5BF5E7B}"/>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 name="矩形 4">
            <a:extLst>
              <a:ext uri="{FF2B5EF4-FFF2-40B4-BE49-F238E27FC236}">
                <a16:creationId xmlns:a16="http://schemas.microsoft.com/office/drawing/2014/main" id="{18738795-A353-41BC-8B40-DEF706729503}"/>
              </a:ext>
            </a:extLst>
          </p:cNvPr>
          <p:cNvSpPr/>
          <p:nvPr/>
        </p:nvSpPr>
        <p:spPr>
          <a:xfrm>
            <a:off x="135467" y="147374"/>
            <a:ext cx="2235200" cy="46937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建立材质</a:t>
            </a:r>
          </a:p>
        </p:txBody>
      </p:sp>
      <p:sp>
        <p:nvSpPr>
          <p:cNvPr id="6" name="矩形 5">
            <a:extLst>
              <a:ext uri="{FF2B5EF4-FFF2-40B4-BE49-F238E27FC236}">
                <a16:creationId xmlns:a16="http://schemas.microsoft.com/office/drawing/2014/main" id="{B07E9CDC-F5AC-4896-8AB4-1EC6DED14095}"/>
              </a:ext>
            </a:extLst>
          </p:cNvPr>
          <p:cNvSpPr/>
          <p:nvPr/>
        </p:nvSpPr>
        <p:spPr>
          <a:xfrm>
            <a:off x="135467" y="909373"/>
            <a:ext cx="2650066" cy="46937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上一步保存为</a:t>
            </a:r>
            <a:r>
              <a:rPr lang="en-US" altLang="zh-CN" dirty="0" err="1"/>
              <a:t>uasset</a:t>
            </a:r>
            <a:r>
              <a:rPr lang="zh-CN" altLang="en-US" dirty="0"/>
              <a:t>备用</a:t>
            </a:r>
          </a:p>
        </p:txBody>
      </p:sp>
      <p:cxnSp>
        <p:nvCxnSpPr>
          <p:cNvPr id="8" name="直接箭头连接符 7">
            <a:extLst>
              <a:ext uri="{FF2B5EF4-FFF2-40B4-BE49-F238E27FC236}">
                <a16:creationId xmlns:a16="http://schemas.microsoft.com/office/drawing/2014/main" id="{CDC6EEF1-9CB1-458F-8065-176B29741003}"/>
              </a:ext>
            </a:extLst>
          </p:cNvPr>
          <p:cNvCxnSpPr/>
          <p:nvPr/>
        </p:nvCxnSpPr>
        <p:spPr>
          <a:xfrm>
            <a:off x="2802467" y="1143000"/>
            <a:ext cx="516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83A9FB92-80C4-4230-AD67-AFB173B2A4A2}"/>
              </a:ext>
            </a:extLst>
          </p:cNvPr>
          <p:cNvSpPr/>
          <p:nvPr/>
        </p:nvSpPr>
        <p:spPr>
          <a:xfrm>
            <a:off x="3318933" y="909373"/>
            <a:ext cx="2235200" cy="46937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新建材质</a:t>
            </a:r>
          </a:p>
        </p:txBody>
      </p:sp>
      <p:sp>
        <p:nvSpPr>
          <p:cNvPr id="10" name="矩形 9">
            <a:extLst>
              <a:ext uri="{FF2B5EF4-FFF2-40B4-BE49-F238E27FC236}">
                <a16:creationId xmlns:a16="http://schemas.microsoft.com/office/drawing/2014/main" id="{A2B04FEE-E797-4F45-8467-B058D49CDE3D}"/>
              </a:ext>
            </a:extLst>
          </p:cNvPr>
          <p:cNvSpPr/>
          <p:nvPr/>
        </p:nvSpPr>
        <p:spPr>
          <a:xfrm>
            <a:off x="135467" y="1818747"/>
            <a:ext cx="2442633" cy="46937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第一步设置材质纹理</a:t>
            </a:r>
          </a:p>
        </p:txBody>
      </p:sp>
      <p:pic>
        <p:nvPicPr>
          <p:cNvPr id="16" name="图片 15">
            <a:extLst>
              <a:ext uri="{FF2B5EF4-FFF2-40B4-BE49-F238E27FC236}">
                <a16:creationId xmlns:a16="http://schemas.microsoft.com/office/drawing/2014/main" id="{BE85A7FA-B9C6-4EA5-96AF-7151D8D15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33" y="2641241"/>
            <a:ext cx="7874000" cy="3857285"/>
          </a:xfrm>
          <a:prstGeom prst="rect">
            <a:avLst/>
          </a:prstGeom>
        </p:spPr>
      </p:pic>
      <p:cxnSp>
        <p:nvCxnSpPr>
          <p:cNvPr id="18" name="直接箭头连接符 17">
            <a:extLst>
              <a:ext uri="{FF2B5EF4-FFF2-40B4-BE49-F238E27FC236}">
                <a16:creationId xmlns:a16="http://schemas.microsoft.com/office/drawing/2014/main" id="{7013D6EE-4A00-4779-B4B9-ED8EFF267B00}"/>
              </a:ext>
            </a:extLst>
          </p:cNvPr>
          <p:cNvCxnSpPr/>
          <p:nvPr/>
        </p:nvCxnSpPr>
        <p:spPr>
          <a:xfrm flipV="1">
            <a:off x="7831667" y="3208867"/>
            <a:ext cx="1439333" cy="96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923BAA0-3986-4222-95C9-81D182322B78}"/>
              </a:ext>
            </a:extLst>
          </p:cNvPr>
          <p:cNvCxnSpPr/>
          <p:nvPr/>
        </p:nvCxnSpPr>
        <p:spPr>
          <a:xfrm flipV="1">
            <a:off x="1083733" y="3962400"/>
            <a:ext cx="8238067" cy="1888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9C037B3-F14C-4E19-8269-61C1063FBFB8}"/>
              </a:ext>
            </a:extLst>
          </p:cNvPr>
          <p:cNvCxnSpPr/>
          <p:nvPr/>
        </p:nvCxnSpPr>
        <p:spPr>
          <a:xfrm>
            <a:off x="897467" y="4527191"/>
            <a:ext cx="8373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43AEF3B-5BFD-4C2A-8C25-319DE4369861}"/>
              </a:ext>
            </a:extLst>
          </p:cNvPr>
          <p:cNvCxnSpPr/>
          <p:nvPr/>
        </p:nvCxnSpPr>
        <p:spPr>
          <a:xfrm>
            <a:off x="1532467" y="5054600"/>
            <a:ext cx="7679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85D622A-0F35-48BA-8716-8AE00DFAA255}"/>
              </a:ext>
            </a:extLst>
          </p:cNvPr>
          <p:cNvSpPr/>
          <p:nvPr/>
        </p:nvSpPr>
        <p:spPr>
          <a:xfrm>
            <a:off x="9271000" y="2555857"/>
            <a:ext cx="2362200" cy="87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第一步搜索</a:t>
            </a:r>
            <a:r>
              <a:rPr lang="en-US" altLang="zh-CN" dirty="0" err="1"/>
              <a:t>texturesample</a:t>
            </a:r>
            <a:r>
              <a:rPr lang="zh-CN" altLang="en-US" dirty="0"/>
              <a:t>并拖拽至虚幻编辑器</a:t>
            </a:r>
          </a:p>
        </p:txBody>
      </p:sp>
      <p:sp>
        <p:nvSpPr>
          <p:cNvPr id="26" name="矩形 25">
            <a:extLst>
              <a:ext uri="{FF2B5EF4-FFF2-40B4-BE49-F238E27FC236}">
                <a16:creationId xmlns:a16="http://schemas.microsoft.com/office/drawing/2014/main" id="{03707761-1C32-4528-BE1F-607BFB72BC4B}"/>
              </a:ext>
            </a:extLst>
          </p:cNvPr>
          <p:cNvSpPr/>
          <p:nvPr/>
        </p:nvSpPr>
        <p:spPr>
          <a:xfrm>
            <a:off x="9321800" y="3454399"/>
            <a:ext cx="2362200" cy="873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第二步选择纹理下拉框设置纹理格式</a:t>
            </a:r>
          </a:p>
        </p:txBody>
      </p:sp>
      <p:sp>
        <p:nvSpPr>
          <p:cNvPr id="27" name="矩形 26">
            <a:extLst>
              <a:ext uri="{FF2B5EF4-FFF2-40B4-BE49-F238E27FC236}">
                <a16:creationId xmlns:a16="http://schemas.microsoft.com/office/drawing/2014/main" id="{0E56FA45-0E85-4F05-B238-1DCC2B168208}"/>
              </a:ext>
            </a:extLst>
          </p:cNvPr>
          <p:cNvSpPr/>
          <p:nvPr/>
        </p:nvSpPr>
        <p:spPr>
          <a:xfrm>
            <a:off x="9271000" y="4428067"/>
            <a:ext cx="2548467" cy="1134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第三、四步</a:t>
            </a:r>
            <a:endParaRPr lang="en-US" altLang="zh-CN" dirty="0"/>
          </a:p>
          <a:p>
            <a:pPr algn="ctr"/>
            <a:r>
              <a:rPr lang="zh-CN" altLang="en-US" dirty="0"/>
              <a:t>选择上一步保存的</a:t>
            </a:r>
            <a:r>
              <a:rPr lang="en-US" altLang="zh-CN" dirty="0" err="1"/>
              <a:t>snow_fx.uasset</a:t>
            </a:r>
            <a:r>
              <a:rPr lang="zh-CN" altLang="en-US" dirty="0"/>
              <a:t>纹理</a:t>
            </a:r>
          </a:p>
        </p:txBody>
      </p:sp>
    </p:spTree>
    <p:extLst>
      <p:ext uri="{BB962C8B-B14F-4D97-AF65-F5344CB8AC3E}">
        <p14:creationId xmlns:p14="http://schemas.microsoft.com/office/powerpoint/2010/main" val="2076946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DB333-E5F1-4F11-8D1E-C9CDF5D86AF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5205D13-FF5C-470E-94BC-E0E9A3AAB6E1}"/>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90791D7C-1B8E-4322-8C88-F97593519C08}"/>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 name="矩形 4">
            <a:extLst>
              <a:ext uri="{FF2B5EF4-FFF2-40B4-BE49-F238E27FC236}">
                <a16:creationId xmlns:a16="http://schemas.microsoft.com/office/drawing/2014/main" id="{A5320D60-01D6-44BF-84C0-C89B86B487B6}"/>
              </a:ext>
            </a:extLst>
          </p:cNvPr>
          <p:cNvSpPr/>
          <p:nvPr/>
        </p:nvSpPr>
        <p:spPr>
          <a:xfrm>
            <a:off x="270934" y="446352"/>
            <a:ext cx="2751666" cy="46937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第二步设置材质基础颜色</a:t>
            </a:r>
          </a:p>
        </p:txBody>
      </p:sp>
      <p:pic>
        <p:nvPicPr>
          <p:cNvPr id="6" name="图片 5">
            <a:extLst>
              <a:ext uri="{FF2B5EF4-FFF2-40B4-BE49-F238E27FC236}">
                <a16:creationId xmlns:a16="http://schemas.microsoft.com/office/drawing/2014/main" id="{8C08AEE9-9C40-4A2E-84E2-017B238399BB}"/>
              </a:ext>
            </a:extLst>
          </p:cNvPr>
          <p:cNvPicPr>
            <a:picLocks noChangeAspect="1"/>
          </p:cNvPicPr>
          <p:nvPr/>
        </p:nvPicPr>
        <p:blipFill>
          <a:blip r:embed="rId2"/>
          <a:stretch>
            <a:fillRect/>
          </a:stretch>
        </p:blipFill>
        <p:spPr>
          <a:xfrm>
            <a:off x="838200" y="1253154"/>
            <a:ext cx="3666667" cy="4923809"/>
          </a:xfrm>
          <a:prstGeom prst="rect">
            <a:avLst/>
          </a:prstGeom>
        </p:spPr>
      </p:pic>
      <p:cxnSp>
        <p:nvCxnSpPr>
          <p:cNvPr id="8" name="直接箭头连接符 7">
            <a:extLst>
              <a:ext uri="{FF2B5EF4-FFF2-40B4-BE49-F238E27FC236}">
                <a16:creationId xmlns:a16="http://schemas.microsoft.com/office/drawing/2014/main" id="{F5EF9321-4FD6-4F79-8D58-EEE565C5CB9B}"/>
              </a:ext>
            </a:extLst>
          </p:cNvPr>
          <p:cNvCxnSpPr/>
          <p:nvPr/>
        </p:nvCxnSpPr>
        <p:spPr>
          <a:xfrm flipV="1">
            <a:off x="2590800" y="2074333"/>
            <a:ext cx="3158067" cy="26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629B9606-E4E8-4F75-AB40-E5E99E451C6E}"/>
              </a:ext>
            </a:extLst>
          </p:cNvPr>
          <p:cNvSpPr/>
          <p:nvPr/>
        </p:nvSpPr>
        <p:spPr>
          <a:xfrm>
            <a:off x="5748867" y="1690688"/>
            <a:ext cx="1837266" cy="86624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常量</a:t>
            </a:r>
            <a:r>
              <a:rPr lang="en-US" altLang="zh-CN" dirty="0">
                <a:solidFill>
                  <a:schemeClr val="tx1"/>
                </a:solidFill>
              </a:rPr>
              <a:t>1.0</a:t>
            </a:r>
            <a:r>
              <a:rPr lang="zh-CN" altLang="en-US" dirty="0">
                <a:solidFill>
                  <a:schemeClr val="tx1"/>
                </a:solidFill>
              </a:rPr>
              <a:t>为白色</a:t>
            </a:r>
            <a:endParaRPr lang="en-US" altLang="zh-CN" dirty="0">
              <a:solidFill>
                <a:schemeClr val="tx1"/>
              </a:solidFill>
            </a:endParaRPr>
          </a:p>
          <a:p>
            <a:pPr algn="ctr"/>
            <a:r>
              <a:rPr lang="en-US" altLang="zh-CN" dirty="0">
                <a:solidFill>
                  <a:schemeClr val="tx1"/>
                </a:solidFill>
              </a:rPr>
              <a:t>0.0</a:t>
            </a:r>
            <a:r>
              <a:rPr lang="zh-CN" altLang="en-US" dirty="0">
                <a:solidFill>
                  <a:schemeClr val="tx1"/>
                </a:solidFill>
              </a:rPr>
              <a:t>为黑色</a:t>
            </a:r>
            <a:endParaRPr lang="en-US" altLang="zh-CN" dirty="0">
              <a:solidFill>
                <a:schemeClr val="tx1"/>
              </a:solidFill>
            </a:endParaRPr>
          </a:p>
          <a:p>
            <a:pPr algn="ctr"/>
            <a:r>
              <a:rPr lang="zh-CN" altLang="en-US" dirty="0">
                <a:solidFill>
                  <a:schemeClr val="tx1"/>
                </a:solidFill>
              </a:rPr>
              <a:t>可进行相应设置</a:t>
            </a:r>
          </a:p>
        </p:txBody>
      </p:sp>
    </p:spTree>
    <p:extLst>
      <p:ext uri="{BB962C8B-B14F-4D97-AF65-F5344CB8AC3E}">
        <p14:creationId xmlns:p14="http://schemas.microsoft.com/office/powerpoint/2010/main" val="3911653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3A781-9A6A-4602-8608-F4279A66D8C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4AE4287-DE72-450F-A4A6-4B3E35A535DA}"/>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57FAB2FC-F5CF-4B7D-8CC0-801B8B355F2A}"/>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 name="矩形 4">
            <a:extLst>
              <a:ext uri="{FF2B5EF4-FFF2-40B4-BE49-F238E27FC236}">
                <a16:creationId xmlns:a16="http://schemas.microsoft.com/office/drawing/2014/main" id="{C5153717-9563-4320-93C7-E617B5D988CC}"/>
              </a:ext>
            </a:extLst>
          </p:cNvPr>
          <p:cNvSpPr/>
          <p:nvPr/>
        </p:nvSpPr>
        <p:spPr>
          <a:xfrm>
            <a:off x="270934" y="446352"/>
            <a:ext cx="3462866" cy="46937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第三步 链接基础通道实现材质</a:t>
            </a:r>
          </a:p>
        </p:txBody>
      </p:sp>
      <p:pic>
        <p:nvPicPr>
          <p:cNvPr id="9" name="图片 8">
            <a:extLst>
              <a:ext uri="{FF2B5EF4-FFF2-40B4-BE49-F238E27FC236}">
                <a16:creationId xmlns:a16="http://schemas.microsoft.com/office/drawing/2014/main" id="{00E5B3B5-F3F8-4405-9E69-BD7415FDBDB1}"/>
              </a:ext>
            </a:extLst>
          </p:cNvPr>
          <p:cNvPicPr>
            <a:picLocks noChangeAspect="1"/>
          </p:cNvPicPr>
          <p:nvPr/>
        </p:nvPicPr>
        <p:blipFill>
          <a:blip r:embed="rId2"/>
          <a:stretch>
            <a:fillRect/>
          </a:stretch>
        </p:blipFill>
        <p:spPr>
          <a:xfrm>
            <a:off x="479305" y="1259893"/>
            <a:ext cx="5879162" cy="5151755"/>
          </a:xfrm>
          <a:prstGeom prst="rect">
            <a:avLst/>
          </a:prstGeom>
        </p:spPr>
      </p:pic>
      <p:cxnSp>
        <p:nvCxnSpPr>
          <p:cNvPr id="11" name="直接箭头连接符 10">
            <a:extLst>
              <a:ext uri="{FF2B5EF4-FFF2-40B4-BE49-F238E27FC236}">
                <a16:creationId xmlns:a16="http://schemas.microsoft.com/office/drawing/2014/main" id="{76584AD2-5E89-4848-BD97-59AF77C3BDE2}"/>
              </a:ext>
            </a:extLst>
          </p:cNvPr>
          <p:cNvCxnSpPr/>
          <p:nvPr/>
        </p:nvCxnSpPr>
        <p:spPr>
          <a:xfrm flipV="1">
            <a:off x="3911600" y="1126067"/>
            <a:ext cx="4402667" cy="770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4EB94B8-B92E-4982-BE3D-754E34F06936}"/>
              </a:ext>
            </a:extLst>
          </p:cNvPr>
          <p:cNvCxnSpPr/>
          <p:nvPr/>
        </p:nvCxnSpPr>
        <p:spPr>
          <a:xfrm>
            <a:off x="3733800" y="3073400"/>
            <a:ext cx="4233333" cy="355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7FA643E8-812D-42F3-A15A-33320EAD4E34}"/>
              </a:ext>
            </a:extLst>
          </p:cNvPr>
          <p:cNvSpPr/>
          <p:nvPr/>
        </p:nvSpPr>
        <p:spPr>
          <a:xfrm>
            <a:off x="8314267" y="813542"/>
            <a:ext cx="2548466" cy="777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常量链接至基础颜色实现雪花为白色这一特质</a:t>
            </a:r>
          </a:p>
        </p:txBody>
      </p:sp>
      <p:sp>
        <p:nvSpPr>
          <p:cNvPr id="15" name="矩形 14">
            <a:extLst>
              <a:ext uri="{FF2B5EF4-FFF2-40B4-BE49-F238E27FC236}">
                <a16:creationId xmlns:a16="http://schemas.microsoft.com/office/drawing/2014/main" id="{9BECA620-505F-4E52-8290-7A777DB6C7B6}"/>
              </a:ext>
            </a:extLst>
          </p:cNvPr>
          <p:cNvSpPr/>
          <p:nvPr/>
        </p:nvSpPr>
        <p:spPr>
          <a:xfrm>
            <a:off x="7979833" y="3040299"/>
            <a:ext cx="2628899" cy="1176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纹理</a:t>
            </a:r>
            <a:r>
              <a:rPr lang="en-US" altLang="zh-CN" dirty="0"/>
              <a:t>RGB</a:t>
            </a:r>
            <a:r>
              <a:rPr lang="zh-CN" altLang="en-US" dirty="0"/>
              <a:t>通道连接至不透明度以实现将材质设置为絮状雪花</a:t>
            </a:r>
          </a:p>
        </p:txBody>
      </p:sp>
    </p:spTree>
    <p:extLst>
      <p:ext uri="{BB962C8B-B14F-4D97-AF65-F5344CB8AC3E}">
        <p14:creationId xmlns:p14="http://schemas.microsoft.com/office/powerpoint/2010/main" val="10125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6EA2B-5F3C-4F3A-9F72-1E178D572F1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1F02307-A4D9-43A7-8B4F-FE38D6DBB607}"/>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A7A22866-5173-4B83-BD86-C33128B55AC9}"/>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 name="矩形 4">
            <a:extLst>
              <a:ext uri="{FF2B5EF4-FFF2-40B4-BE49-F238E27FC236}">
                <a16:creationId xmlns:a16="http://schemas.microsoft.com/office/drawing/2014/main" id="{713A0FCD-1C6D-47C9-B3A7-44C2E17DD1A5}"/>
              </a:ext>
            </a:extLst>
          </p:cNvPr>
          <p:cNvSpPr/>
          <p:nvPr/>
        </p:nvSpPr>
        <p:spPr>
          <a:xfrm>
            <a:off x="592667" y="237067"/>
            <a:ext cx="1879600" cy="829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结果</a:t>
            </a:r>
          </a:p>
        </p:txBody>
      </p:sp>
      <p:pic>
        <p:nvPicPr>
          <p:cNvPr id="6" name="图片 5">
            <a:extLst>
              <a:ext uri="{FF2B5EF4-FFF2-40B4-BE49-F238E27FC236}">
                <a16:creationId xmlns:a16="http://schemas.microsoft.com/office/drawing/2014/main" id="{CF76ABD6-C0C1-4C75-B7B4-918AFA1C4563}"/>
              </a:ext>
            </a:extLst>
          </p:cNvPr>
          <p:cNvPicPr>
            <a:picLocks noChangeAspect="1"/>
          </p:cNvPicPr>
          <p:nvPr/>
        </p:nvPicPr>
        <p:blipFill>
          <a:blip r:embed="rId2"/>
          <a:stretch>
            <a:fillRect/>
          </a:stretch>
        </p:blipFill>
        <p:spPr>
          <a:xfrm>
            <a:off x="3062665" y="164928"/>
            <a:ext cx="6066667" cy="6638095"/>
          </a:xfrm>
          <a:prstGeom prst="rect">
            <a:avLst/>
          </a:prstGeom>
        </p:spPr>
      </p:pic>
    </p:spTree>
    <p:extLst>
      <p:ext uri="{BB962C8B-B14F-4D97-AF65-F5344CB8AC3E}">
        <p14:creationId xmlns:p14="http://schemas.microsoft.com/office/powerpoint/2010/main" val="401486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A8C157-B8E1-46A3-B453-F8197FC12807}"/>
              </a:ext>
            </a:extLst>
          </p:cNvPr>
          <p:cNvSpPr/>
          <p:nvPr/>
        </p:nvSpPr>
        <p:spPr>
          <a:xfrm>
            <a:off x="0" y="-1"/>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7" name="内容占位符 6">
            <a:extLst>
              <a:ext uri="{FF2B5EF4-FFF2-40B4-BE49-F238E27FC236}">
                <a16:creationId xmlns:a16="http://schemas.microsoft.com/office/drawing/2014/main" id="{A7F8743C-F047-40EF-A460-883C1AE257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34" y="208491"/>
            <a:ext cx="8413463" cy="4351338"/>
          </a:xfrm>
        </p:spPr>
      </p:pic>
      <p:cxnSp>
        <p:nvCxnSpPr>
          <p:cNvPr id="9" name="直接箭头连接符 8">
            <a:extLst>
              <a:ext uri="{FF2B5EF4-FFF2-40B4-BE49-F238E27FC236}">
                <a16:creationId xmlns:a16="http://schemas.microsoft.com/office/drawing/2014/main" id="{CD10D340-978A-4323-8447-9BB6ED4EC9EA}"/>
              </a:ext>
            </a:extLst>
          </p:cNvPr>
          <p:cNvCxnSpPr/>
          <p:nvPr/>
        </p:nvCxnSpPr>
        <p:spPr>
          <a:xfrm>
            <a:off x="5173133" y="2235200"/>
            <a:ext cx="4893734" cy="33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AC4391C-40AF-4F73-B698-3D71DE459D63}"/>
              </a:ext>
            </a:extLst>
          </p:cNvPr>
          <p:cNvCxnSpPr/>
          <p:nvPr/>
        </p:nvCxnSpPr>
        <p:spPr>
          <a:xfrm>
            <a:off x="1794933" y="2540000"/>
            <a:ext cx="1591734" cy="2228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B21AF42-8EFB-45C1-89C8-547A1EDA171C}"/>
              </a:ext>
            </a:extLst>
          </p:cNvPr>
          <p:cNvSpPr/>
          <p:nvPr/>
        </p:nvSpPr>
        <p:spPr>
          <a:xfrm>
            <a:off x="10066867" y="2235200"/>
            <a:ext cx="2065866" cy="745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选择发射器并命名</a:t>
            </a:r>
          </a:p>
        </p:txBody>
      </p:sp>
      <p:sp>
        <p:nvSpPr>
          <p:cNvPr id="13" name="矩形 12">
            <a:extLst>
              <a:ext uri="{FF2B5EF4-FFF2-40B4-BE49-F238E27FC236}">
                <a16:creationId xmlns:a16="http://schemas.microsoft.com/office/drawing/2014/main" id="{8295B3D6-C819-4C15-AD2E-E46E6AE82B9E}"/>
              </a:ext>
            </a:extLst>
          </p:cNvPr>
          <p:cNvSpPr/>
          <p:nvPr/>
        </p:nvSpPr>
        <p:spPr>
          <a:xfrm>
            <a:off x="2827867" y="4768321"/>
            <a:ext cx="1117600"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命名</a:t>
            </a:r>
          </a:p>
        </p:txBody>
      </p:sp>
      <p:pic>
        <p:nvPicPr>
          <p:cNvPr id="16" name="图片 15">
            <a:extLst>
              <a:ext uri="{FF2B5EF4-FFF2-40B4-BE49-F238E27FC236}">
                <a16:creationId xmlns:a16="http://schemas.microsoft.com/office/drawing/2014/main" id="{39A5A68C-A4B1-45A7-A316-6F6541010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33" y="4718249"/>
            <a:ext cx="4047169" cy="2076781"/>
          </a:xfrm>
          <a:prstGeom prst="rect">
            <a:avLst/>
          </a:prstGeom>
        </p:spPr>
      </p:pic>
      <p:cxnSp>
        <p:nvCxnSpPr>
          <p:cNvPr id="18" name="直接箭头连接符 17">
            <a:extLst>
              <a:ext uri="{FF2B5EF4-FFF2-40B4-BE49-F238E27FC236}">
                <a16:creationId xmlns:a16="http://schemas.microsoft.com/office/drawing/2014/main" id="{7F762C37-5EF1-4839-AD74-6493E0D0BF5C}"/>
              </a:ext>
            </a:extLst>
          </p:cNvPr>
          <p:cNvCxnSpPr/>
          <p:nvPr/>
        </p:nvCxnSpPr>
        <p:spPr>
          <a:xfrm flipH="1">
            <a:off x="6417733" y="5215468"/>
            <a:ext cx="269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A0FE0A0-D3E3-4A04-97D1-609A16AC4F67}"/>
              </a:ext>
            </a:extLst>
          </p:cNvPr>
          <p:cNvCxnSpPr/>
          <p:nvPr/>
        </p:nvCxnSpPr>
        <p:spPr>
          <a:xfrm flipH="1" flipV="1">
            <a:off x="6519333" y="5511800"/>
            <a:ext cx="2667000"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E4FBD27-5DBE-466E-80FB-64F21EDA5D7A}"/>
              </a:ext>
            </a:extLst>
          </p:cNvPr>
          <p:cNvSpPr/>
          <p:nvPr/>
        </p:nvSpPr>
        <p:spPr>
          <a:xfrm>
            <a:off x="4377268" y="5011572"/>
            <a:ext cx="2065866" cy="745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选择混合标记及</a:t>
            </a:r>
            <a:endParaRPr lang="en-US" altLang="zh-CN" dirty="0"/>
          </a:p>
          <a:p>
            <a:pPr algn="ctr"/>
            <a:r>
              <a:rPr lang="zh-CN" altLang="en-US" dirty="0"/>
              <a:t>法线渲染</a:t>
            </a:r>
          </a:p>
        </p:txBody>
      </p:sp>
      <p:cxnSp>
        <p:nvCxnSpPr>
          <p:cNvPr id="23" name="直接箭头连接符 22">
            <a:extLst>
              <a:ext uri="{FF2B5EF4-FFF2-40B4-BE49-F238E27FC236}">
                <a16:creationId xmlns:a16="http://schemas.microsoft.com/office/drawing/2014/main" id="{2EAF59C8-A045-45DD-98E6-4E0844BB9897}"/>
              </a:ext>
            </a:extLst>
          </p:cNvPr>
          <p:cNvCxnSpPr/>
          <p:nvPr/>
        </p:nvCxnSpPr>
        <p:spPr>
          <a:xfrm flipH="1">
            <a:off x="3945467" y="5401733"/>
            <a:ext cx="431801" cy="110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7E2D1BD-4D53-4910-A6DC-DA586AFE42DB}"/>
              </a:ext>
            </a:extLst>
          </p:cNvPr>
          <p:cNvSpPr/>
          <p:nvPr/>
        </p:nvSpPr>
        <p:spPr>
          <a:xfrm>
            <a:off x="2057400" y="5427133"/>
            <a:ext cx="1888067" cy="651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目的：实现更精确的光照模型</a:t>
            </a:r>
            <a:endParaRPr lang="en-US" altLang="zh-CN" dirty="0"/>
          </a:p>
        </p:txBody>
      </p:sp>
    </p:spTree>
    <p:extLst>
      <p:ext uri="{BB962C8B-B14F-4D97-AF65-F5344CB8AC3E}">
        <p14:creationId xmlns:p14="http://schemas.microsoft.com/office/powerpoint/2010/main" val="10780296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326</Words>
  <Application>Microsoft Office PowerPoint</Application>
  <PresentationFormat>宽屏</PresentationFormat>
  <Paragraphs>55</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等线</vt:lpstr>
      <vt:lpstr>等线 Light</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hp</dc:creator>
  <cp:lastModifiedBy>hp</cp:lastModifiedBy>
  <cp:revision>15</cp:revision>
  <dcterms:created xsi:type="dcterms:W3CDTF">2024-08-18T11:07:36Z</dcterms:created>
  <dcterms:modified xsi:type="dcterms:W3CDTF">2024-08-18T13:38:26Z</dcterms:modified>
</cp:coreProperties>
</file>